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6" r:id="rId18"/>
    <p:sldId id="272" r:id="rId19"/>
    <p:sldId id="275" r:id="rId20"/>
    <p:sldId id="273" r:id="rId21"/>
    <p:sldId id="277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-5\Desktop\CM%20Presentation\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PLAN Target Vs Avg Marketing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Summary'!$B$8</c:f>
              <c:strCache>
                <c:ptCount val="1"/>
                <c:pt idx="0">
                  <c:v>Metro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9E49-48D3-A02A-887B84D88D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E49-48D3-A02A-887B84D88DA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9-48D3-A02A-887B84D88DA2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9-48D3-A02A-887B84D88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'CM Summary'!$C$4:$D$4</c:f>
              <c:strCache>
                <c:ptCount val="2"/>
                <c:pt idx="0">
                  <c:v> Avg Plan Target CM/Dzn </c:v>
                </c:pt>
                <c:pt idx="1">
                  <c:v> Avg Marketing CM/Dzn </c:v>
                </c:pt>
              </c:strCache>
            </c:strRef>
          </c:cat>
          <c:val>
            <c:numRef>
              <c:f>'CM Summary'!$C$8:$D$8</c:f>
              <c:numCache>
                <c:formatCode>_("$"* #,##0.00_);_("$"* \(#,##0.00\);_("$"* "-"??_);_(@_)</c:formatCode>
                <c:ptCount val="2"/>
                <c:pt idx="0">
                  <c:v>11.723629929143305</c:v>
                </c:pt>
                <c:pt idx="1">
                  <c:v>8.5968117313150447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9-48D3-A02A-887B84D88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35388928"/>
        <c:axId val="435387288"/>
      </c:barChart>
      <c:catAx>
        <c:axId val="4353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87288"/>
        <c:crosses val="autoZero"/>
        <c:auto val="1"/>
        <c:lblAlgn val="ctr"/>
        <c:lblOffset val="100"/>
        <c:noMultiLvlLbl val="0"/>
      </c:catAx>
      <c:valAx>
        <c:axId val="435387288"/>
        <c:scaling>
          <c:orientation val="minMax"/>
          <c:max val="16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Marketing Vs Avg Used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Summary'!$B$15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C203-4A6B-8E78-286D9B9872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'CM Summary'!$C$11:$D$11</c:f>
              <c:strCache>
                <c:ptCount val="2"/>
                <c:pt idx="0">
                  <c:v> Avg Marketing CM/Dzn </c:v>
                </c:pt>
                <c:pt idx="1">
                  <c:v> Avg Used CM/Dzn </c:v>
                </c:pt>
              </c:strCache>
            </c:strRef>
          </c:cat>
          <c:val>
            <c:numRef>
              <c:f>'CM Summary'!$C$15:$D$15</c:f>
              <c:numCache>
                <c:formatCode>_("$"* #,##0.00_);_("$"* \(#,##0.00\);_("$"* "-"??_);_(@_)</c:formatCode>
                <c:ptCount val="2"/>
                <c:pt idx="0">
                  <c:v>8.5968117313150447</c:v>
                </c:pt>
                <c:pt idx="1">
                  <c:v>13.519986625636953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3-4A6B-8E78-286D9B987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29778464"/>
        <c:axId val="429779120"/>
      </c:barChart>
      <c:catAx>
        <c:axId val="4297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79120"/>
        <c:crosses val="autoZero"/>
        <c:auto val="1"/>
        <c:lblAlgn val="ctr"/>
        <c:lblOffset val="100"/>
        <c:noMultiLvlLbl val="0"/>
      </c:catAx>
      <c:valAx>
        <c:axId val="42977912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PLAN Target Vs Avg Used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layout>
        <c:manualLayout>
          <c:xMode val="edge"/>
          <c:yMode val="edge"/>
          <c:x val="0.15250497129428195"/>
          <c:y val="3.78721686080874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Summary'!$B$22</c:f>
              <c:strCache>
                <c:ptCount val="1"/>
                <c:pt idx="0">
                  <c:v>Metro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0B3A-4167-BD27-2C43B00B2E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B3A-4167-BD27-2C43B00B2E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'CM Summary'!$C$18:$D$18</c:f>
              <c:strCache>
                <c:ptCount val="2"/>
                <c:pt idx="0">
                  <c:v> Avg Plan Target CM/Dzn </c:v>
                </c:pt>
                <c:pt idx="1">
                  <c:v> Avg Used CM/Dzn </c:v>
                </c:pt>
              </c:strCache>
            </c:strRef>
          </c:cat>
          <c:val>
            <c:numRef>
              <c:f>'CM Summary'!$C$22:$D$22</c:f>
              <c:numCache>
                <c:formatCode>_("$"* #,##0.00_);_("$"* \(#,##0.00\);_("$"* "-"??_);_(@_)</c:formatCode>
                <c:ptCount val="2"/>
                <c:pt idx="0">
                  <c:v>11.723629929143305</c:v>
                </c:pt>
                <c:pt idx="1">
                  <c:v>13.519986625636953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A-4167-BD27-2C43B00B2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35386304"/>
        <c:axId val="429780760"/>
      </c:barChart>
      <c:catAx>
        <c:axId val="4353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80760"/>
        <c:crosses val="autoZero"/>
        <c:auto val="1"/>
        <c:lblAlgn val="ctr"/>
        <c:lblOffset val="100"/>
        <c:noMultiLvlLbl val="0"/>
      </c:catAx>
      <c:valAx>
        <c:axId val="429780760"/>
        <c:scaling>
          <c:orientation val="minMax"/>
          <c:min val="0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UNIT</a:t>
            </a:r>
            <a:r>
              <a:rPr lang="en-US" sz="18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WISE 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Plan Target Vs Avg Marketing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Summary'!$C$4</c:f>
              <c:strCache>
                <c:ptCount val="1"/>
                <c:pt idx="0">
                  <c:v> Avg Plan Target CM/Dzn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Summary'!$B$5:$B$7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Summary'!$C$5:$C$7</c:f>
              <c:numCache>
                <c:formatCode>_("$"* #,##0.00_);_("$"* \(#,##0.00\);_("$"* "-"??_);_(@_)</c:formatCode>
                <c:ptCount val="3"/>
                <c:pt idx="0">
                  <c:v>9.6239664365540332</c:v>
                </c:pt>
                <c:pt idx="1">
                  <c:v>12.837189967664539</c:v>
                </c:pt>
                <c:pt idx="2">
                  <c:v>12.677826218783776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B-4968-8DA4-A829678D5E62}"/>
            </c:ext>
          </c:extLst>
        </c:ser>
        <c:ser>
          <c:idx val="1"/>
          <c:order val="1"/>
          <c:tx>
            <c:strRef>
              <c:f>'CM Summary'!$D$4</c:f>
              <c:strCache>
                <c:ptCount val="1"/>
                <c:pt idx="0">
                  <c:v> Avg Marketing CM/Dzn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Summary'!$B$5:$B$7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Summary'!$D$5:$D$7</c:f>
              <c:numCache>
                <c:formatCode>_("$"* #,##0.00_);_("$"* \(#,##0.00\);_("$"* "-"??_);_(@_)</c:formatCode>
                <c:ptCount val="3"/>
                <c:pt idx="0">
                  <c:v>8.1968767908309417</c:v>
                </c:pt>
                <c:pt idx="1">
                  <c:v>8.675292479108645</c:v>
                </c:pt>
                <c:pt idx="2">
                  <c:v>8.9160171919770796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5B-4968-8DA4-A829678D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39665472"/>
        <c:axId val="439669080"/>
      </c:barChart>
      <c:catAx>
        <c:axId val="4396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69080"/>
        <c:crosses val="autoZero"/>
        <c:auto val="1"/>
        <c:lblAlgn val="ctr"/>
        <c:lblOffset val="100"/>
        <c:noMultiLvlLbl val="0"/>
      </c:catAx>
      <c:valAx>
        <c:axId val="43966908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6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UNIT WISE Avg Marketing Vs Avg Used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layout>
        <c:manualLayout>
          <c:xMode val="edge"/>
          <c:yMode val="edge"/>
          <c:x val="0.13826797271134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Summary'!$C$11</c:f>
              <c:strCache>
                <c:ptCount val="1"/>
                <c:pt idx="0">
                  <c:v> Avg Marketing CM/Dzn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Summary'!$B$12:$B$14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Summary'!$C$12:$C$14</c:f>
              <c:numCache>
                <c:formatCode>_("$"* #,##0.00_);_("$"* \(#,##0.00\);_("$"* "-"??_);_(@_)</c:formatCode>
                <c:ptCount val="3"/>
                <c:pt idx="0">
                  <c:v>8.1968767908309417</c:v>
                </c:pt>
                <c:pt idx="1">
                  <c:v>8.675292479108645</c:v>
                </c:pt>
                <c:pt idx="2">
                  <c:v>8.9160171919770796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E-431E-B9B4-BAADC2853332}"/>
            </c:ext>
          </c:extLst>
        </c:ser>
        <c:ser>
          <c:idx val="1"/>
          <c:order val="1"/>
          <c:tx>
            <c:strRef>
              <c:f>'CM Summary'!$D$11</c:f>
              <c:strCache>
                <c:ptCount val="1"/>
                <c:pt idx="0">
                  <c:v> Avg Used CM/Dzn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Summary'!$B$12:$B$14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Summary'!$D$12:$D$14</c:f>
              <c:numCache>
                <c:formatCode>_("$"* #,##0.00_);_("$"* \(#,##0.00\);_("$"* "-"??_);_(@_)</c:formatCode>
                <c:ptCount val="3"/>
                <c:pt idx="0">
                  <c:v>14.610904049678615</c:v>
                </c:pt>
                <c:pt idx="1">
                  <c:v>9.8659027394527907</c:v>
                </c:pt>
                <c:pt idx="2">
                  <c:v>16.187854631796149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E-431E-B9B4-BAADC2853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44156064"/>
        <c:axId val="444156720"/>
      </c:barChart>
      <c:catAx>
        <c:axId val="4441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56720"/>
        <c:crosses val="autoZero"/>
        <c:auto val="1"/>
        <c:lblAlgn val="ctr"/>
        <c:lblOffset val="100"/>
        <c:noMultiLvlLbl val="0"/>
      </c:catAx>
      <c:valAx>
        <c:axId val="44415672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UNIT WISE Avg Plan Target Vs Avg Used CM/</a:t>
            </a:r>
            <a:r>
              <a:rPr lang="en-US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(Based on Dec’18 to Feb’19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'CM Summary'!$C$18</c:f>
              <c:strCache>
                <c:ptCount val="1"/>
                <c:pt idx="0">
                  <c:v> Avg Plan Target CM/Dzn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Summary'!$B$19:$B$21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Summary'!$C$19:$C$21</c:f>
              <c:numCache>
                <c:formatCode>_("$"* #,##0.00_);_("$"* \(#,##0.00\);_("$"* "-"??_);_(@_)</c:formatCode>
                <c:ptCount val="3"/>
                <c:pt idx="0">
                  <c:v>9.6239664365540332</c:v>
                </c:pt>
                <c:pt idx="1">
                  <c:v>12.837189967664539</c:v>
                </c:pt>
                <c:pt idx="2">
                  <c:v>12.677826218783776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3-4038-8FB0-9EA21AE134C1}"/>
            </c:ext>
          </c:extLst>
        </c:ser>
        <c:ser>
          <c:idx val="1"/>
          <c:order val="1"/>
          <c:tx>
            <c:strRef>
              <c:f>'CM Summary'!$D$18</c:f>
              <c:strCache>
                <c:ptCount val="1"/>
                <c:pt idx="0">
                  <c:v> Avg Used CM/Dzn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'CM Summary'!$B$19:$B$21</c:f>
              <c:strCache>
                <c:ptCount val="3"/>
                <c:pt idx="0">
                  <c:v>Unit 1</c:v>
                </c:pt>
                <c:pt idx="1">
                  <c:v>Unit 2</c:v>
                </c:pt>
                <c:pt idx="2">
                  <c:v>Unit 3</c:v>
                </c:pt>
              </c:strCache>
            </c:strRef>
          </c:cat>
          <c:val>
            <c:numRef>
              <c:f>'CM Summary'!$D$19:$D$21</c:f>
              <c:numCache>
                <c:formatCode>_("$"* #,##0.00_);_("$"* \(#,##0.00\);_("$"* "-"??_);_(@_)</c:formatCode>
                <c:ptCount val="3"/>
                <c:pt idx="0">
                  <c:v>14.610904049678615</c:v>
                </c:pt>
                <c:pt idx="1">
                  <c:v>9.8659027394527907</c:v>
                </c:pt>
                <c:pt idx="2">
                  <c:v>16.187854631796149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3-4038-8FB0-9EA21AE13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39670392"/>
        <c:axId val="439671048"/>
      </c:barChart>
      <c:catAx>
        <c:axId val="43967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71048"/>
        <c:crosses val="autoZero"/>
        <c:auto val="1"/>
        <c:lblAlgn val="ctr"/>
        <c:lblOffset val="100"/>
        <c:noMultiLvlLbl val="0"/>
      </c:catAx>
      <c:valAx>
        <c:axId val="43967104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7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BUYER WISE Avg Plan Target Vs Avg Marketing</a:t>
            </a:r>
            <a:r>
              <a:rPr lang="en-US" sz="20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CM/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i="0" u="none" strike="noStrike" cap="all" baseline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(Based on Dec’18 to Feb’19 Data)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c:rich>
      </c:tx>
      <c:layout>
        <c:manualLayout>
          <c:xMode val="edge"/>
          <c:yMode val="edge"/>
          <c:x val="0.12695822397200349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'Buyerwise CM Summary '!$C$4</c:f>
              <c:strCache>
                <c:ptCount val="1"/>
                <c:pt idx="0">
                  <c:v> Avg Plan Target CM/Dzn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'!$B$5:$B$18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'!$C$5:$C$18</c:f>
              <c:numCache>
                <c:formatCode>_("$"* #,##0.00_);_("$"* \(#,##0.00\);_("$"* "-"??_);_(@_)</c:formatCode>
                <c:ptCount val="14"/>
                <c:pt idx="0">
                  <c:v>8.1333067745306877</c:v>
                </c:pt>
                <c:pt idx="1">
                  <c:v>10.044375076798463</c:v>
                </c:pt>
                <c:pt idx="2">
                  <c:v>14.460246567137039</c:v>
                </c:pt>
                <c:pt idx="3">
                  <c:v>7.1073464573946561</c:v>
                </c:pt>
                <c:pt idx="4">
                  <c:v>10.013287984562874</c:v>
                </c:pt>
                <c:pt idx="5">
                  <c:v>32.902266171428572</c:v>
                </c:pt>
                <c:pt idx="6">
                  <c:v>13.255014575805959</c:v>
                </c:pt>
                <c:pt idx="7">
                  <c:v>9.6187439999999995</c:v>
                </c:pt>
                <c:pt idx="8">
                  <c:v>12.507790376604186</c:v>
                </c:pt>
                <c:pt idx="9">
                  <c:v>10.044068702979306</c:v>
                </c:pt>
                <c:pt idx="10">
                  <c:v>10.114148426691104</c:v>
                </c:pt>
                <c:pt idx="11">
                  <c:v>17.751700211018797</c:v>
                </c:pt>
                <c:pt idx="12">
                  <c:v>21.403303402905077</c:v>
                </c:pt>
                <c:pt idx="13">
                  <c:v>10.876665520776921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F-4C13-AD20-5935714BF6E1}"/>
            </c:ext>
          </c:extLst>
        </c:ser>
        <c:ser>
          <c:idx val="1"/>
          <c:order val="1"/>
          <c:tx>
            <c:strRef>
              <c:f>'Buyerwise CM Summary '!$D$4</c:f>
              <c:strCache>
                <c:ptCount val="1"/>
                <c:pt idx="0">
                  <c:v> Avg Marketing CM/Dzn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'!$B$5:$B$18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'!$D$5:$D$18</c:f>
              <c:numCache>
                <c:formatCode>_("$"* #,##0.00_);_("$"* \(#,##0.00\);_("$"* "-"??_);_(@_)</c:formatCode>
                <c:ptCount val="14"/>
                <c:pt idx="0">
                  <c:v>7.0906951871657746</c:v>
                </c:pt>
                <c:pt idx="1">
                  <c:v>8.658629441624365</c:v>
                </c:pt>
                <c:pt idx="2">
                  <c:v>8.7687898089171998</c:v>
                </c:pt>
                <c:pt idx="3">
                  <c:v>6.25</c:v>
                </c:pt>
                <c:pt idx="4">
                  <c:v>6.2684210526315782</c:v>
                </c:pt>
                <c:pt idx="5">
                  <c:v>16</c:v>
                </c:pt>
                <c:pt idx="6">
                  <c:v>9.4032258064516121</c:v>
                </c:pt>
                <c:pt idx="7">
                  <c:v>8.8666666666666671</c:v>
                </c:pt>
                <c:pt idx="8">
                  <c:v>9.5710526315789473</c:v>
                </c:pt>
                <c:pt idx="9">
                  <c:v>7.3071428571428578</c:v>
                </c:pt>
                <c:pt idx="10">
                  <c:v>11.031666666666668</c:v>
                </c:pt>
                <c:pt idx="11">
                  <c:v>14.297619047619047</c:v>
                </c:pt>
                <c:pt idx="12">
                  <c:v>10.591782178217823</c:v>
                </c:pt>
                <c:pt idx="13">
                  <c:v>7.3918478260869565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F-4C13-AD20-5935714BF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44144256"/>
        <c:axId val="444142288"/>
      </c:barChart>
      <c:catAx>
        <c:axId val="4441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42288"/>
        <c:crosses val="autoZero"/>
        <c:auto val="1"/>
        <c:lblAlgn val="ctr"/>
        <c:lblOffset val="100"/>
        <c:noMultiLvlLbl val="0"/>
      </c:catAx>
      <c:valAx>
        <c:axId val="44414228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031977200785541"/>
          <c:y val="0.19228710994459025"/>
          <c:w val="0.30227709172220246"/>
          <c:h val="0.13317483231262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Marketing Vs Avg Used CM/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i="0" u="none" strike="noStrike" cap="all" baseline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(Based on Dec’18 to Feb’19 Data)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'Buyerwise CM Summary '!$C$21</c:f>
              <c:strCache>
                <c:ptCount val="1"/>
                <c:pt idx="0">
                  <c:v> Avg Marketing CM/Dzn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'!$B$22:$B$35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'!$C$22:$C$35</c:f>
              <c:numCache>
                <c:formatCode>_("$"* #,##0.00_);_("$"* \(#,##0.00\);_("$"* "-"??_);_(@_)</c:formatCode>
                <c:ptCount val="14"/>
                <c:pt idx="0">
                  <c:v>7.0906951871657746</c:v>
                </c:pt>
                <c:pt idx="1">
                  <c:v>8.658629441624365</c:v>
                </c:pt>
                <c:pt idx="2">
                  <c:v>8.7687898089171998</c:v>
                </c:pt>
                <c:pt idx="3">
                  <c:v>6.25</c:v>
                </c:pt>
                <c:pt idx="4">
                  <c:v>6.2684210526315782</c:v>
                </c:pt>
                <c:pt idx="5">
                  <c:v>16</c:v>
                </c:pt>
                <c:pt idx="6">
                  <c:v>9.4032258064516121</c:v>
                </c:pt>
                <c:pt idx="7">
                  <c:v>8.8666666666666671</c:v>
                </c:pt>
                <c:pt idx="8">
                  <c:v>9.5710526315789473</c:v>
                </c:pt>
                <c:pt idx="9">
                  <c:v>7.3071428571428578</c:v>
                </c:pt>
                <c:pt idx="10">
                  <c:v>11.031666666666668</c:v>
                </c:pt>
                <c:pt idx="11">
                  <c:v>14.297619047619047</c:v>
                </c:pt>
                <c:pt idx="12">
                  <c:v>10.591782178217823</c:v>
                </c:pt>
                <c:pt idx="13">
                  <c:v>7.3918478260869565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9-454C-BEFA-0160E965A4BF}"/>
            </c:ext>
          </c:extLst>
        </c:ser>
        <c:ser>
          <c:idx val="1"/>
          <c:order val="1"/>
          <c:tx>
            <c:strRef>
              <c:f>'Buyerwise CM Summary '!$D$21</c:f>
              <c:strCache>
                <c:ptCount val="1"/>
                <c:pt idx="0">
                  <c:v> Avg Used CM/Dzn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'!$B$22:$B$35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'!$D$22:$D$35</c:f>
              <c:numCache>
                <c:formatCode>_("$"* #,##0.00_);_("$"* \(#,##0.00\);_("$"* "-"??_);_(@_)</c:formatCode>
                <c:ptCount val="14"/>
                <c:pt idx="0">
                  <c:v>14.758955510462057</c:v>
                </c:pt>
                <c:pt idx="1">
                  <c:v>9.2851267046015575</c:v>
                </c:pt>
                <c:pt idx="2">
                  <c:v>10.220143672358217</c:v>
                </c:pt>
                <c:pt idx="3">
                  <c:v>8.342138899733536</c:v>
                </c:pt>
                <c:pt idx="4">
                  <c:v>12.37244858195333</c:v>
                </c:pt>
                <c:pt idx="5">
                  <c:v>32.717899717883625</c:v>
                </c:pt>
                <c:pt idx="6">
                  <c:v>18.125712003849351</c:v>
                </c:pt>
                <c:pt idx="7">
                  <c:v>12.420004785485512</c:v>
                </c:pt>
                <c:pt idx="8">
                  <c:v>10.628608570254995</c:v>
                </c:pt>
                <c:pt idx="9">
                  <c:v>11.825898630476948</c:v>
                </c:pt>
                <c:pt idx="10">
                  <c:v>13.642668891360001</c:v>
                </c:pt>
                <c:pt idx="11">
                  <c:v>26.083991721746813</c:v>
                </c:pt>
                <c:pt idx="12">
                  <c:v>25.575209815708405</c:v>
                </c:pt>
                <c:pt idx="13">
                  <c:v>13.818748142255927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9-454C-BEFA-0160E965A4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93455104"/>
        <c:axId val="393451168"/>
      </c:barChart>
      <c:catAx>
        <c:axId val="3934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451168"/>
        <c:crosses val="autoZero"/>
        <c:auto val="1"/>
        <c:lblAlgn val="ctr"/>
        <c:lblOffset val="100"/>
        <c:noMultiLvlLbl val="0"/>
      </c:catAx>
      <c:valAx>
        <c:axId val="39345116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45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936152307755261"/>
          <c:y val="0.1147592759928953"/>
          <c:w val="0.22231858778859809"/>
          <c:h val="9.613780929393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Avg Plan Target Vs Avg Used CM/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Dzn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(Based on Dec’18 to Feb’19 Data)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62407575656785E-2"/>
          <c:y val="0.16835535141440652"/>
          <c:w val="0.92683759242434316"/>
          <c:h val="0.57327004957713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'Buyerwise CM Summary '!$C$38</c:f>
              <c:strCache>
                <c:ptCount val="1"/>
                <c:pt idx="0">
                  <c:v> Avg Plan Target CM/Dzn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'!$B$39:$B$52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'!$C$39:$C$52</c:f>
              <c:numCache>
                <c:formatCode>_("$"* #,##0.00_);_("$"* \(#,##0.00\);_("$"* "-"??_);_(@_)</c:formatCode>
                <c:ptCount val="14"/>
                <c:pt idx="0">
                  <c:v>8.1333067745306877</c:v>
                </c:pt>
                <c:pt idx="1">
                  <c:v>10.044375076798463</c:v>
                </c:pt>
                <c:pt idx="2">
                  <c:v>14.460246567137039</c:v>
                </c:pt>
                <c:pt idx="3">
                  <c:v>7.1073464573946561</c:v>
                </c:pt>
                <c:pt idx="4">
                  <c:v>10.013287984562874</c:v>
                </c:pt>
                <c:pt idx="5">
                  <c:v>32.902266171428572</c:v>
                </c:pt>
                <c:pt idx="6">
                  <c:v>13.255014575805959</c:v>
                </c:pt>
                <c:pt idx="7">
                  <c:v>9.6187439999999995</c:v>
                </c:pt>
                <c:pt idx="8">
                  <c:v>12.507790376604186</c:v>
                </c:pt>
                <c:pt idx="9">
                  <c:v>10.044068702979306</c:v>
                </c:pt>
                <c:pt idx="10">
                  <c:v>10.114148426691104</c:v>
                </c:pt>
                <c:pt idx="11">
                  <c:v>17.751700211018797</c:v>
                </c:pt>
                <c:pt idx="12">
                  <c:v>21.403303402905077</c:v>
                </c:pt>
                <c:pt idx="13">
                  <c:v>10.876665520776921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8-4C11-B91B-52360825AC8D}"/>
            </c:ext>
          </c:extLst>
        </c:ser>
        <c:ser>
          <c:idx val="1"/>
          <c:order val="1"/>
          <c:tx>
            <c:strRef>
              <c:f>'Buyerwise CM Summary '!$D$38</c:f>
              <c:strCache>
                <c:ptCount val="1"/>
                <c:pt idx="0">
                  <c:v> Avg Used CM/Dzn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'Buyerwise CM Summary '!$B$39:$B$52</c:f>
              <c:strCache>
                <c:ptCount val="14"/>
                <c:pt idx="0">
                  <c:v>H&amp;M</c:v>
                </c:pt>
                <c:pt idx="1">
                  <c:v>GU(MARUBENI)</c:v>
                </c:pt>
                <c:pt idx="2">
                  <c:v>NEXT SOURCING</c:v>
                </c:pt>
                <c:pt idx="3">
                  <c:v>CALZEDONIA</c:v>
                </c:pt>
                <c:pt idx="4">
                  <c:v>BLANKS PLUS</c:v>
                </c:pt>
                <c:pt idx="5">
                  <c:v>CASAMODA</c:v>
                </c:pt>
                <c:pt idx="6">
                  <c:v>GUESS (NEWTIMES)</c:v>
                </c:pt>
                <c:pt idx="7">
                  <c:v>JENNYFER</c:v>
                </c:pt>
                <c:pt idx="8">
                  <c:v>LERROS</c:v>
                </c:pt>
                <c:pt idx="9">
                  <c:v>OSTIN</c:v>
                </c:pt>
                <c:pt idx="10">
                  <c:v>PROMORORO</c:v>
                </c:pt>
                <c:pt idx="11">
                  <c:v>S'OLIVER</c:v>
                </c:pt>
                <c:pt idx="12">
                  <c:v>TOM TAILOR</c:v>
                </c:pt>
                <c:pt idx="13">
                  <c:v>VARNER</c:v>
                </c:pt>
              </c:strCache>
            </c:strRef>
          </c:cat>
          <c:val>
            <c:numRef>
              <c:f>'Buyerwise CM Summary '!$D$39:$D$52</c:f>
              <c:numCache>
                <c:formatCode>_("$"* #,##0.00_);_("$"* \(#,##0.00\);_("$"* "-"??_);_(@_)</c:formatCode>
                <c:ptCount val="14"/>
                <c:pt idx="0">
                  <c:v>14.758955510462057</c:v>
                </c:pt>
                <c:pt idx="1">
                  <c:v>9.2851267046015575</c:v>
                </c:pt>
                <c:pt idx="2">
                  <c:v>10.220143672358217</c:v>
                </c:pt>
                <c:pt idx="3">
                  <c:v>8.342138899733536</c:v>
                </c:pt>
                <c:pt idx="4">
                  <c:v>12.37244858195333</c:v>
                </c:pt>
                <c:pt idx="5">
                  <c:v>32.717899717883625</c:v>
                </c:pt>
                <c:pt idx="6">
                  <c:v>18.125712003849351</c:v>
                </c:pt>
                <c:pt idx="7">
                  <c:v>12.420004785485512</c:v>
                </c:pt>
                <c:pt idx="8">
                  <c:v>10.628608570254995</c:v>
                </c:pt>
                <c:pt idx="9">
                  <c:v>11.825898630476948</c:v>
                </c:pt>
                <c:pt idx="10">
                  <c:v>13.642668891360001</c:v>
                </c:pt>
                <c:pt idx="11">
                  <c:v>26.083991721746813</c:v>
                </c:pt>
                <c:pt idx="12">
                  <c:v>25.575209815708405</c:v>
                </c:pt>
                <c:pt idx="13">
                  <c:v>13.818748142255927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8-4C11-B91B-52360825A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13209688"/>
        <c:axId val="313209360"/>
      </c:barChart>
      <c:catAx>
        <c:axId val="31320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09360"/>
        <c:crosses val="autoZero"/>
        <c:auto val="1"/>
        <c:lblAlgn val="ctr"/>
        <c:lblOffset val="100"/>
        <c:noMultiLvlLbl val="0"/>
      </c:catAx>
      <c:valAx>
        <c:axId val="31320936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0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536046385830582"/>
          <c:y val="0.11475925925925926"/>
          <c:w val="0.20136238528234787"/>
          <c:h val="0.13502668416447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78A37-086E-481D-B7A9-B6229AB0780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E6EB9-6C54-4311-AE55-309666AB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E6EB9-6C54-4311-AE55-309666AB8A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90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9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9CD1-ED4A-415F-BD4B-6DEF399EEE9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3B57-7414-46AB-BBB9-82FEB562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5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CM%20Variance%20Report%20(Dec'18%20to%20Feb'19).xlsx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CM%20Variance%20Report%20(Dec'18%20to%20Feb'19).xls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M%20Variance%20Report%20(Dec'18%20to%20Feb'19).xls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CM%20Variance%20Report%20(Dec'18%20to%20Feb'19).xls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00DE6-D4FA-4A07-A3AE-76185F0F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03" y="1784989"/>
            <a:ext cx="3346994" cy="232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CE0C0-2759-4004-9CDB-7297BA98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64234"/>
            <a:ext cx="9001462" cy="1336431"/>
          </a:xfrm>
        </p:spPr>
        <p:txBody>
          <a:bodyPr>
            <a:noAutofit/>
          </a:bodyPr>
          <a:lstStyle/>
          <a:p>
            <a:r>
              <a:rPr lang="en-US" sz="3600" dirty="0"/>
              <a:t>3 MONTHS CM ANALYSIS (DEC’18 TO FEB’19) &amp; FEEDBACK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5F5AF-327F-4695-B03E-D37A538B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346916"/>
            <a:ext cx="9001462" cy="133643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Presented By,</a:t>
            </a: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Sharmin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Akther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Diba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Central IE &amp; Planning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http://ordnur.com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2571D8-875E-48B2-90D8-8E30E9A5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21" y="2518409"/>
            <a:ext cx="10353761" cy="201138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BUYER WISE CM VARIANCE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FC056-14EE-4AA0-AB79-4B17161A4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88" y="617952"/>
            <a:ext cx="3555023" cy="248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122EDC-2FD4-4CAA-8947-61FEA9FF3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56160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7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FEA48-3027-4696-8D5A-AE82CF3A5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03777"/>
              </p:ext>
            </p:extLst>
          </p:nvPr>
        </p:nvGraphicFramePr>
        <p:xfrm>
          <a:off x="0" y="0"/>
          <a:ext cx="12192000" cy="6858003"/>
        </p:xfrm>
        <a:graphic>
          <a:graphicData uri="http://schemas.openxmlformats.org/drawingml/2006/table">
            <a:tbl>
              <a:tblPr/>
              <a:tblGrid>
                <a:gridCol w="2531818">
                  <a:extLst>
                    <a:ext uri="{9D8B030D-6E8A-4147-A177-3AD203B41FA5}">
                      <a16:colId xmlns:a16="http://schemas.microsoft.com/office/drawing/2014/main" val="1241691267"/>
                    </a:ext>
                  </a:extLst>
                </a:gridCol>
                <a:gridCol w="2250506">
                  <a:extLst>
                    <a:ext uri="{9D8B030D-6E8A-4147-A177-3AD203B41FA5}">
                      <a16:colId xmlns:a16="http://schemas.microsoft.com/office/drawing/2014/main" val="1651163278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4123595599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3924121417"/>
                    </a:ext>
                  </a:extLst>
                </a:gridCol>
                <a:gridCol w="2229272">
                  <a:extLst>
                    <a:ext uri="{9D8B030D-6E8A-4147-A177-3AD203B41FA5}">
                      <a16:colId xmlns:a16="http://schemas.microsoft.com/office/drawing/2014/main" val="2092443513"/>
                    </a:ext>
                  </a:extLst>
                </a:gridCol>
              </a:tblGrid>
              <a:tr h="1170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BUYER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Plan Target CM/Dzn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Marketing CM/Dzn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CM Variance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Remarks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5803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H&amp;M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8.13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7.09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(1.04)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62685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GU(MARUBENI)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8.66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(1.39)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99764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SOURCING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14.46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8.77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(5.69)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43016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CALZEDONIA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7.11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6.25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(0.86)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92614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BLANKS PLUS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6.27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(3.74)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5066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CASAMODA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32.90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16.00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(16.90)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89581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(NEWTIMES)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13.26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9.40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(3.85)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61089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JENNYFER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9.62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8.87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(0.75)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00716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LERROS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12.51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9.57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(2.94)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2774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7.31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(2.74)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11457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PROMORORO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10.11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11.03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0.92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3100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S'OLIVER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17.75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14.30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(3.45)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6329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TAILOR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21.40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10.59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(10.81)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97584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VARNER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10.88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7.39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(3.48)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223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CB2854D-5241-4CF2-83FD-FC1875152094}"/>
              </a:ext>
            </a:extLst>
          </p:cNvPr>
          <p:cNvSpPr/>
          <p:nvPr/>
        </p:nvSpPr>
        <p:spPr>
          <a:xfrm>
            <a:off x="0" y="3207434"/>
            <a:ext cx="12192000" cy="379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026BD1-A221-444D-AC95-980C012BC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50979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9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904F35-AB6D-4F91-AC9C-D45244276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71271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/>
              <a:tblGrid>
                <a:gridCol w="2531818">
                  <a:extLst>
                    <a:ext uri="{9D8B030D-6E8A-4147-A177-3AD203B41FA5}">
                      <a16:colId xmlns:a16="http://schemas.microsoft.com/office/drawing/2014/main" val="563585821"/>
                    </a:ext>
                  </a:extLst>
                </a:gridCol>
                <a:gridCol w="2250505">
                  <a:extLst>
                    <a:ext uri="{9D8B030D-6E8A-4147-A177-3AD203B41FA5}">
                      <a16:colId xmlns:a16="http://schemas.microsoft.com/office/drawing/2014/main" val="215969430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1601775269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947872502"/>
                    </a:ext>
                  </a:extLst>
                </a:gridCol>
                <a:gridCol w="2229273">
                  <a:extLst>
                    <a:ext uri="{9D8B030D-6E8A-4147-A177-3AD203B41FA5}">
                      <a16:colId xmlns:a16="http://schemas.microsoft.com/office/drawing/2014/main" val="29436021"/>
                    </a:ext>
                  </a:extLst>
                </a:gridCol>
              </a:tblGrid>
              <a:tr h="842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BUYER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Marketing CM/Dzn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Used CM/Dzn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CM Variance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Remarks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93348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H&amp;M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7.09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14.76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(7.67)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94670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GU(MARUBENI)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8.66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9.29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(0.63)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50545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SOURCING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8.77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10.22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(1.45)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21395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CALZEDONIA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6.25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8.34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(2.09)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44494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BLANKS PLUS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6.27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12.37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(6.10)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19427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CASAMODA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16.00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32.72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(16.72)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42291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(NEWTIMES)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9.40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18.13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(8.72)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26987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JENNYFER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8.87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12.42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(3.55)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20967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LERROS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9.57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10.63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(1.06)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29401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OSTIN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7.31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11.83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(4.52)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74170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PROMORORO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11.03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13.64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(2.61)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85249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S'OLIVER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14.30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26.08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(11.79)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9257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TAILOR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10.59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25.58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(14.98)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07666"/>
                  </a:ext>
                </a:extLst>
              </a:tr>
              <a:tr h="429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VARNER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7.39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13.82 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(6.43)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262" marR="9262" marT="9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189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D031E9F-5FC8-46A2-9367-49BD0301D873}"/>
              </a:ext>
            </a:extLst>
          </p:cNvPr>
          <p:cNvSpPr/>
          <p:nvPr/>
        </p:nvSpPr>
        <p:spPr>
          <a:xfrm>
            <a:off x="0" y="2996418"/>
            <a:ext cx="12192000" cy="43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43E970-AFA3-4000-80E2-C62FA31D5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3968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8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EB7462-18CC-4033-B81F-157D25A33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27325"/>
              </p:ext>
            </p:extLst>
          </p:nvPr>
        </p:nvGraphicFramePr>
        <p:xfrm>
          <a:off x="0" y="0"/>
          <a:ext cx="12192000" cy="6858003"/>
        </p:xfrm>
        <a:graphic>
          <a:graphicData uri="http://schemas.openxmlformats.org/drawingml/2006/table">
            <a:tbl>
              <a:tblPr/>
              <a:tblGrid>
                <a:gridCol w="2531818">
                  <a:extLst>
                    <a:ext uri="{9D8B030D-6E8A-4147-A177-3AD203B41FA5}">
                      <a16:colId xmlns:a16="http://schemas.microsoft.com/office/drawing/2014/main" val="2758548906"/>
                    </a:ext>
                  </a:extLst>
                </a:gridCol>
                <a:gridCol w="2250506">
                  <a:extLst>
                    <a:ext uri="{9D8B030D-6E8A-4147-A177-3AD203B41FA5}">
                      <a16:colId xmlns:a16="http://schemas.microsoft.com/office/drawing/2014/main" val="74128184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3240306686"/>
                    </a:ext>
                  </a:extLst>
                </a:gridCol>
                <a:gridCol w="2590202">
                  <a:extLst>
                    <a:ext uri="{9D8B030D-6E8A-4147-A177-3AD203B41FA5}">
                      <a16:colId xmlns:a16="http://schemas.microsoft.com/office/drawing/2014/main" val="136600707"/>
                    </a:ext>
                  </a:extLst>
                </a:gridCol>
                <a:gridCol w="2229272">
                  <a:extLst>
                    <a:ext uri="{9D8B030D-6E8A-4147-A177-3AD203B41FA5}">
                      <a16:colId xmlns:a16="http://schemas.microsoft.com/office/drawing/2014/main" val="1497103180"/>
                    </a:ext>
                  </a:extLst>
                </a:gridCol>
              </a:tblGrid>
              <a:tr h="1170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BUYER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Plan Target CM/Dzn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Avg Used CM/Dzn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CM Variance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Remarks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41993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H&amp;M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8.13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14.76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(6.63)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05786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GU(MARUBENI)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9.29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0.76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553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SOURCING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14.46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10.22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4.24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2174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CALZEDONIA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7.11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8.34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(1.23)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65099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BLANKS PLUS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12.37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(2.36)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44198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CASAMODA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32.90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32.72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0.18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87410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(NEWTIMES)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13.26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18.13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(4.87)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3041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JENNYFER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9.62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12.42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(2.80)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24323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LERROS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12.51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10.63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1.88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03611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OSTIN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10.04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11.83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(1.78)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655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PROMORORO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10.11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13.64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(3.53)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02759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S'OLIVER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17.75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26.08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(8.33)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00395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TAILOR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21.40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25.58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(4.17)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08613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VARNER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10.88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13.82 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(2.94)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8758" marR="8758" marT="8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3513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EF3F1ED-E4AB-4FC6-83EA-BF44231B66CA}"/>
              </a:ext>
            </a:extLst>
          </p:cNvPr>
          <p:cNvSpPr/>
          <p:nvPr/>
        </p:nvSpPr>
        <p:spPr>
          <a:xfrm>
            <a:off x="0" y="3193366"/>
            <a:ext cx="12192000" cy="407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354E-BC1D-4D65-83F3-0C6624A4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Findings from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688D-8CF6-44C4-A1A5-02553ABF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sz="3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CM loss at Marketing  $3,933.0123 [Dec’18-Feb’19]. </a:t>
            </a:r>
            <a:r>
              <a:rPr lang="en-US" sz="3400" dirty="0">
                <a:solidFill>
                  <a:srgbClr val="92D050"/>
                </a:solidFill>
              </a:rPr>
              <a:t>Only Buyer ‘</a:t>
            </a:r>
            <a:r>
              <a:rPr lang="en-US" sz="3400" dirty="0" err="1">
                <a:solidFill>
                  <a:srgbClr val="92D050"/>
                </a:solidFill>
              </a:rPr>
              <a:t>Promodoro</a:t>
            </a:r>
            <a:r>
              <a:rPr lang="en-US" sz="3400" dirty="0">
                <a:solidFill>
                  <a:srgbClr val="92D050"/>
                </a:solidFill>
              </a:rPr>
              <a:t>’ Marketing CM gain $5.8259.</a:t>
            </a:r>
          </a:p>
          <a:p>
            <a:pPr algn="just"/>
            <a:r>
              <a:rPr lang="en-US" sz="3400" dirty="0">
                <a:solidFill>
                  <a:srgbClr val="92D050"/>
                </a:solidFill>
              </a:rPr>
              <a:t>Avg Marketing SMV &amp; Avg Sewing SMV difference 0.21 . </a:t>
            </a:r>
            <a:r>
              <a:rPr lang="en-US" sz="3400" dirty="0">
                <a:solidFill>
                  <a:srgbClr val="FFFF00"/>
                </a:solidFill>
              </a:rPr>
              <a:t>SMV used in production less than Marketing, which is a positive fact to gain profit.</a:t>
            </a:r>
          </a:p>
          <a:p>
            <a:pPr algn="just"/>
            <a:r>
              <a:rPr lang="en-US" sz="3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CM loss of Unit-01 &amp; Unit-03 in production, use of more manpower than Marketing, achievement of less efficiency than Marketing are the reasons of loss in CM.</a:t>
            </a:r>
          </a:p>
          <a:p>
            <a:pPr algn="just"/>
            <a:r>
              <a:rPr lang="en-US" sz="3400" dirty="0">
                <a:solidFill>
                  <a:srgbClr val="92D050"/>
                </a:solidFill>
              </a:rPr>
              <a:t>In Unit-02, efficiency gain (52.08%) is more than expected (43.08%) </a:t>
            </a:r>
            <a:r>
              <a:rPr lang="en-US" sz="3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used CM is more than Marketing &amp; Less than Plan target CM. </a:t>
            </a:r>
            <a:r>
              <a:rPr lang="en-US" sz="3400" dirty="0">
                <a:solidFill>
                  <a:srgbClr val="FFFF00"/>
                </a:solidFill>
              </a:rPr>
              <a:t> If There was no loss during Marketing, CM gain would be profitable.</a:t>
            </a:r>
          </a:p>
          <a:p>
            <a:pPr algn="just"/>
            <a:r>
              <a:rPr lang="en-US" sz="3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Efficiency variation avg 2.40% than expected which results in total CM loss.</a:t>
            </a:r>
          </a:p>
          <a:p>
            <a:pPr algn="just"/>
            <a:endParaRPr lang="en-US" sz="3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5EC7-3A15-48ED-8F96-18BCC3FC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Feedback from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F18F8-3AED-4B32-B7F5-3D57BC59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CM based target need to establish for profit gain in CM.</a:t>
            </a:r>
          </a:p>
          <a:p>
            <a:r>
              <a:rPr lang="en-US" sz="2800" dirty="0"/>
              <a:t>Capacity calculation/ projection should be followed by CM considering SMV, Manpower, Working hour, Efficiency as well as Quality.</a:t>
            </a:r>
          </a:p>
          <a:p>
            <a:r>
              <a:rPr lang="en-US" sz="2800" dirty="0"/>
              <a:t>CPM should be standardize/similar for all buyer &amp; all units.</a:t>
            </a:r>
          </a:p>
        </p:txBody>
      </p:sp>
    </p:spTree>
    <p:extLst>
      <p:ext uri="{BB962C8B-B14F-4D97-AF65-F5344CB8AC3E}">
        <p14:creationId xmlns:p14="http://schemas.microsoft.com/office/powerpoint/2010/main" val="8655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943B-EEA8-4EF6-8AB2-C0E5C9A9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NECESSITY OF CM BASED TARGET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1F1C-1494-4131-B597-CE96F943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300" dirty="0"/>
              <a:t>Currently Garments profit calculation based on FOB. But in practical it is total performance of Textile, Fabric finishing, sewing, printing, embroidery, Garments finishing, logistics etc. &amp; investors profit percentage, deficiency cost.</a:t>
            </a:r>
          </a:p>
          <a:p>
            <a:pPr algn="just"/>
            <a:r>
              <a:rPr lang="en-US" sz="3300" dirty="0"/>
              <a:t>Profit calculation &amp; evaluation will be equal for all unit.</a:t>
            </a:r>
          </a:p>
          <a:p>
            <a:pPr algn="just"/>
            <a:r>
              <a:rPr lang="en-US" sz="3300" dirty="0"/>
              <a:t>CM based target can be used for other units like Textile, AOP, Finishing, Dyeing etc. to measure performance more precisely.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B7D72-F56C-434E-8CC0-0C5A7F0A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222" y="203981"/>
            <a:ext cx="7920110" cy="135753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DEC’18 TO FEB’19 ALL UNIT DPR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EE9D3D-4482-4F38-8BB8-57D32E39C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0" y="3756075"/>
            <a:ext cx="3573194" cy="275726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800" dirty="0"/>
              <a:t>Data Source</a:t>
            </a:r>
          </a:p>
          <a:p>
            <a:pPr marL="0" indent="0" algn="ctr">
              <a:buNone/>
            </a:pPr>
            <a:endParaRPr lang="en-US" sz="4800" dirty="0"/>
          </a:p>
          <a:p>
            <a:r>
              <a:rPr lang="en-US" sz="4800" dirty="0"/>
              <a:t>Data based on Daily  Production Report</a:t>
            </a:r>
          </a:p>
          <a:p>
            <a:r>
              <a:rPr lang="en-US" sz="4800" dirty="0"/>
              <a:t>CM based on Finance dept. report</a:t>
            </a:r>
          </a:p>
          <a:p>
            <a:r>
              <a:rPr lang="en-US" sz="4800" dirty="0"/>
              <a:t>CPM based on Finance dept. data (.0358 $)</a:t>
            </a:r>
          </a:p>
          <a:p>
            <a:r>
              <a:rPr lang="en-US" sz="4800" dirty="0">
                <a:hlinkClick r:id="rId2" action="ppaction://hlinkfile"/>
              </a:rPr>
              <a:t>CM Variance Report (Dec'18 to Feb'19).xlsx</a:t>
            </a: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18FCC9-D55A-4AA6-9C44-6DBC2A318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1561514"/>
            <a:ext cx="9102800" cy="469482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Total Sewing quantity                        : 14.28 M PCs</a:t>
            </a:r>
          </a:p>
          <a:p>
            <a:r>
              <a:rPr lang="en-US" sz="6400" dirty="0"/>
              <a:t>Average MKT SMV/PCs                    :  8.93</a:t>
            </a:r>
          </a:p>
          <a:p>
            <a:r>
              <a:rPr lang="en-US" sz="6400" dirty="0">
                <a:solidFill>
                  <a:srgbClr val="92D050"/>
                </a:solidFill>
              </a:rPr>
              <a:t>Average Sew SMV/PCs                     :  8.72</a:t>
            </a:r>
          </a:p>
          <a:p>
            <a:r>
              <a:rPr lang="en-US" sz="6400" dirty="0"/>
              <a:t>Average Layout MP(OP+HLP)          :  36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Used MP(OP+HLP)             :  38</a:t>
            </a:r>
          </a:p>
          <a:p>
            <a:r>
              <a:rPr lang="en-US" sz="6400" dirty="0"/>
              <a:t>Average Expected Efficiency          :  44.93%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Achieved Efficiency          :  42.54%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MKT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:  $8.60 </a:t>
            </a:r>
          </a:p>
          <a:p>
            <a:r>
              <a:rPr lang="en-US" sz="6400" dirty="0"/>
              <a:t>Average PLAN TGT CM/</a:t>
            </a:r>
            <a:r>
              <a:rPr lang="en-US" sz="6400" dirty="0" err="1"/>
              <a:t>DZn</a:t>
            </a:r>
            <a:r>
              <a:rPr lang="en-US" sz="6400" dirty="0"/>
              <a:t>            :  $11.72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SEW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(USED)       :  $13.52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Plan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CM Variance         :  $3933.0123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Used CM Variance              :  $6192.5275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Vs Used CM Variance        :  $2259.5151 M</a:t>
            </a:r>
          </a:p>
          <a:p>
            <a:pPr marL="0" indent="0">
              <a:buNone/>
            </a:pPr>
            <a:endParaRPr lang="en-US" sz="6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8000" dirty="0"/>
          </a:p>
          <a:p>
            <a:endParaRPr lang="en-US" sz="6400" dirty="0"/>
          </a:p>
          <a:p>
            <a:endParaRPr lang="en-US" sz="6400" dirty="0"/>
          </a:p>
          <a:p>
            <a:endParaRPr lang="en-US" sz="6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C0CDF0-ACCF-4131-8E6A-A3AB81860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4" y="2128492"/>
            <a:ext cx="1771504" cy="177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0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CB6-3588-483E-AD42-E7FA4393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609601"/>
            <a:ext cx="11662117" cy="8675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PRE-ACTIVITIES FOR CM BASED CAPACITY ALLOCATION which we want to do FOR future betterment(Cont.)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0DF0-1CE3-4986-BE1D-D2E75B0A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983544"/>
            <a:ext cx="10676714" cy="3807655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Production floor should be Industrial Engineering database controlled.</a:t>
            </a:r>
          </a:p>
          <a:p>
            <a:r>
              <a:rPr lang="en-US" sz="9600" dirty="0"/>
              <a:t>6S/7S Training &amp; auditing system should be established for all employees of all department.</a:t>
            </a:r>
          </a:p>
          <a:p>
            <a:r>
              <a:rPr lang="en-US" sz="9600" dirty="0"/>
              <a:t>Floor IE must know operation breakdown, CM &amp; Efficiency analysis.</a:t>
            </a:r>
          </a:p>
          <a:p>
            <a:r>
              <a:rPr lang="en-US" sz="9600" dirty="0"/>
              <a:t>Line balancing, workstation standardization, lean management training needed for IE &amp; production people also.</a:t>
            </a:r>
          </a:p>
          <a:p>
            <a:r>
              <a:rPr lang="en-US" sz="9600" dirty="0"/>
              <a:t>No modification in Line layout (SMV, MP, M/C) will happen by approval of Corporate IE department.</a:t>
            </a:r>
          </a:p>
          <a:p>
            <a:pPr marL="0" indent="0">
              <a:buNone/>
            </a:pPr>
            <a:endParaRPr lang="en-US" sz="8000" dirty="0"/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6EEB-AE5E-4DF4-8974-BD7B29FB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PRE-ACTIVITIES FOR CM BASED CAPACITY ALLOCATION which we want to do FOR future betterment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C480-A6F3-4D82-AF59-68FA51F8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Cutting section should be IE based CM calculation to improve efficiency &amp; gain profit from Cut-make section.</a:t>
            </a:r>
          </a:p>
          <a:p>
            <a:r>
              <a:rPr lang="en-US" dirty="0"/>
              <a:t>Finishing section should be IE based CM calculation to improve efficiency &amp; gain profit from make-trim section.</a:t>
            </a:r>
          </a:p>
          <a:p>
            <a:r>
              <a:rPr lang="en-US" dirty="0"/>
              <a:t>Textile sector should be IE based to reduce re-process &amp; re-work. In long run it will gain more profit from textile sector.</a:t>
            </a:r>
          </a:p>
          <a:p>
            <a:r>
              <a:rPr lang="en-US" dirty="0"/>
              <a:t>Printing IE activities will be vast to CM based capacity allocate for making it more precise in profit gain &amp; efficiency achievement.</a:t>
            </a:r>
          </a:p>
          <a:p>
            <a:r>
              <a:rPr lang="en-US" dirty="0"/>
              <a:t>Other production units need to Industrial Engineering controlled to achieve target efficiency &amp; profit.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3408-6A4E-4B85-AB50-587D2D7B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Positive outcome from proposed implementation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B33F-AED4-420C-8AC7-CBC8B9BB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75914"/>
            <a:ext cx="10353762" cy="3315286"/>
          </a:xfrm>
        </p:spPr>
        <p:txBody>
          <a:bodyPr/>
          <a:lstStyle/>
          <a:p>
            <a:r>
              <a:rPr lang="en-US" dirty="0"/>
              <a:t>There will be no CM loss during marketing stage. Use of similar CPM will leads marketing team to work for plant target CM wise order taking.</a:t>
            </a:r>
          </a:p>
          <a:p>
            <a:r>
              <a:rPr lang="en-US" dirty="0"/>
              <a:t>CM loss will not happen in production stage with proper manpower utilization, efficiency achievements, quality products by IE based production system.</a:t>
            </a:r>
          </a:p>
          <a:p>
            <a:r>
              <a:rPr lang="en-US" dirty="0"/>
              <a:t>CM profit is the core profit percentage of FOB &amp; our factory profit margin will increase by proper implementation of IE based activity in every sector.</a:t>
            </a:r>
          </a:p>
        </p:txBody>
      </p:sp>
    </p:spTree>
    <p:extLst>
      <p:ext uri="{BB962C8B-B14F-4D97-AF65-F5344CB8AC3E}">
        <p14:creationId xmlns:p14="http://schemas.microsoft.com/office/powerpoint/2010/main" val="2945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04A437-8512-48E2-B1E0-6A05957B431B}"/>
              </a:ext>
            </a:extLst>
          </p:cNvPr>
          <p:cNvSpPr/>
          <p:nvPr/>
        </p:nvSpPr>
        <p:spPr>
          <a:xfrm>
            <a:off x="3052690" y="2474964"/>
            <a:ext cx="6668085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FAD09-2D12-4904-9910-BD7EF1FE6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27" y="886265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2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AE03-D8BC-4A3C-907A-C8CF973A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7626"/>
            <a:ext cx="10353761" cy="1097279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DEC’18 TO FEB’19 UNIT-01 DPR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DDEC-EB66-47A7-9F35-0130A308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814731"/>
            <a:ext cx="5525068" cy="455793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Total Sewing quantity                           : 5.49 M PCs</a:t>
            </a:r>
          </a:p>
          <a:p>
            <a:r>
              <a:rPr lang="en-US" sz="6400" dirty="0"/>
              <a:t>Average MKT SMV                                :  8.44</a:t>
            </a:r>
          </a:p>
          <a:p>
            <a:r>
              <a:rPr lang="en-US" sz="6400" dirty="0">
                <a:solidFill>
                  <a:srgbClr val="92D050"/>
                </a:solidFill>
              </a:rPr>
              <a:t>Average Sew SMV                                 :  8.26</a:t>
            </a:r>
          </a:p>
          <a:p>
            <a:r>
              <a:rPr lang="en-US" sz="6400" dirty="0"/>
              <a:t>Average Layout MP(OP+HLP)             :  34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Used MP(OP+HLP)                :  42</a:t>
            </a:r>
          </a:p>
          <a:p>
            <a:r>
              <a:rPr lang="en-US" sz="6400" dirty="0"/>
              <a:t>Average Expected Efficiency              :  48.61%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Achieved Efficiency              :  35.74%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MKT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:  $8.20 </a:t>
            </a:r>
          </a:p>
          <a:p>
            <a:r>
              <a:rPr lang="en-US" sz="6400" dirty="0"/>
              <a:t>Average PLAN TGT CM/</a:t>
            </a:r>
            <a:r>
              <a:rPr lang="en-US" sz="6400" dirty="0" err="1"/>
              <a:t>DZn</a:t>
            </a:r>
            <a:r>
              <a:rPr lang="en-US" sz="6400" dirty="0"/>
              <a:t>                :  $9.62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SEW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(USED)           :  $14.61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Plan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CM Variance             :  $228.0043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Used CM Variance                   :  $1024.7610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 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Vs Used CM Variance           :  $796.7567M</a:t>
            </a:r>
          </a:p>
          <a:p>
            <a:endParaRPr lang="en-US" sz="4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B039D-C04C-411A-AC1A-87DB24C08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675" y="2108685"/>
            <a:ext cx="5094154" cy="3702881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r>
              <a:rPr lang="en-US" dirty="0">
                <a:hlinkClick r:id="rId2" action="ppaction://hlinkfile"/>
              </a:rPr>
              <a:t>                                        </a:t>
            </a:r>
          </a:p>
        </p:txBody>
      </p:sp>
      <p:sp>
        <p:nvSpPr>
          <p:cNvPr id="6" name="object 2">
            <a:hlinkClick r:id="rId2" action="ppaction://hlinkfile"/>
            <a:extLst>
              <a:ext uri="{FF2B5EF4-FFF2-40B4-BE49-F238E27FC236}">
                <a16:creationId xmlns:a16="http://schemas.microsoft.com/office/drawing/2014/main" id="{42302081-1700-4ECD-B480-83D28AC409C8}"/>
              </a:ext>
            </a:extLst>
          </p:cNvPr>
          <p:cNvSpPr/>
          <p:nvPr/>
        </p:nvSpPr>
        <p:spPr>
          <a:xfrm>
            <a:off x="7357403" y="2686929"/>
            <a:ext cx="2908886" cy="1927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AE03-D8BC-4A3C-907A-C8CF973A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7627"/>
            <a:ext cx="10353761" cy="84406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DEC’18 TO FEB’19 UNIT-02 DPR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DDEC-EB66-47A7-9F35-0130A308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046434"/>
            <a:ext cx="6288864" cy="46509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Total Sewing quantity                        : 4.14 M PCs</a:t>
            </a:r>
          </a:p>
          <a:p>
            <a:r>
              <a:rPr lang="en-US" sz="1600" dirty="0"/>
              <a:t>Average MKT SMV/PCs                    :  9.30</a:t>
            </a:r>
          </a:p>
          <a:p>
            <a:r>
              <a:rPr lang="en-US" sz="1600" dirty="0">
                <a:solidFill>
                  <a:srgbClr val="92D050"/>
                </a:solidFill>
              </a:rPr>
              <a:t>Average Sew SMV/PCs                     :  9.05</a:t>
            </a:r>
          </a:p>
          <a:p>
            <a:r>
              <a:rPr lang="en-US" sz="1600" dirty="0"/>
              <a:t>Average Layout MP(OP+HLP)          :  37</a:t>
            </a:r>
          </a:p>
          <a:p>
            <a:r>
              <a:rPr lang="en-US" sz="1600" dirty="0">
                <a:solidFill>
                  <a:srgbClr val="92D050"/>
                </a:solidFill>
              </a:rPr>
              <a:t>Average Used MP(OP+HLP)             :  33</a:t>
            </a:r>
          </a:p>
          <a:p>
            <a:r>
              <a:rPr lang="en-US" sz="1600" dirty="0"/>
              <a:t>Average Expected Efficiency          :  43.08%</a:t>
            </a:r>
          </a:p>
          <a:p>
            <a:r>
              <a:rPr lang="en-US" sz="1600" dirty="0">
                <a:solidFill>
                  <a:srgbClr val="92D050"/>
                </a:solidFill>
              </a:rPr>
              <a:t>Average Achieved Efficiency          :  52.08%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MKT CM/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:  $8.68 </a:t>
            </a:r>
          </a:p>
          <a:p>
            <a:r>
              <a:rPr lang="en-US" sz="1600" dirty="0"/>
              <a:t>Average PLAN TGT CM/</a:t>
            </a:r>
            <a:r>
              <a:rPr lang="en-US" sz="1600" dirty="0" err="1"/>
              <a:t>DZn</a:t>
            </a:r>
            <a:r>
              <a:rPr lang="en-US" sz="1600" dirty="0"/>
              <a:t>            :  $12.84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SEW CM/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(USED)       :  $9.87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Plan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CM Variance          :  $515.6169 M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Used CM Variance               :  $147. 5045 M</a:t>
            </a:r>
          </a:p>
          <a:p>
            <a:r>
              <a:rPr lang="en-US" sz="1600" dirty="0">
                <a:solidFill>
                  <a:srgbClr val="92D050"/>
                </a:solidFill>
              </a:rPr>
              <a:t>Plan  </a:t>
            </a:r>
            <a:r>
              <a:rPr lang="en-US" sz="1600" dirty="0" err="1">
                <a:solidFill>
                  <a:srgbClr val="92D050"/>
                </a:solidFill>
              </a:rPr>
              <a:t>Tgt</a:t>
            </a:r>
            <a:r>
              <a:rPr lang="en-US" sz="1600" dirty="0">
                <a:solidFill>
                  <a:srgbClr val="92D050"/>
                </a:solidFill>
              </a:rPr>
              <a:t> Vs Used CM Variance        :  $368.1123 M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B039D-C04C-411A-AC1A-87DB24C08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675" y="2108685"/>
            <a:ext cx="5094154" cy="3702881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r>
              <a:rPr lang="en-US" dirty="0">
                <a:hlinkClick r:id="rId2" action="ppaction://hlinkfile"/>
              </a:rPr>
              <a:t>                                        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304AC80E-9848-49FC-9216-6C820F90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59" y="2620666"/>
            <a:ext cx="3105363" cy="19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AE03-D8BC-4A3C-907A-C8CF973A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7626"/>
            <a:ext cx="10353761" cy="1097279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DEC’18 TO FEB’19 UNIT-03 DPR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DDEC-EB66-47A7-9F35-0130A308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4" y="1814731"/>
            <a:ext cx="6879707" cy="455793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Total Sewing quantity                        : 4.64 M PCs</a:t>
            </a:r>
          </a:p>
          <a:p>
            <a:r>
              <a:rPr lang="en-US" sz="6400" dirty="0"/>
              <a:t>Average MKT SMV/PCs                    :  9.18</a:t>
            </a:r>
          </a:p>
          <a:p>
            <a:r>
              <a:rPr lang="en-US" sz="6400" dirty="0">
                <a:solidFill>
                  <a:srgbClr val="92D050"/>
                </a:solidFill>
              </a:rPr>
              <a:t>Average Sew SMV/PCs                     :  8.97</a:t>
            </a:r>
          </a:p>
          <a:p>
            <a:r>
              <a:rPr lang="en-US" sz="6400" dirty="0"/>
              <a:t>Average Layout MP(OP+HLP)          :  37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Used MP(OP+HLP)             :  39</a:t>
            </a:r>
          </a:p>
          <a:p>
            <a:r>
              <a:rPr lang="en-US" sz="6400" dirty="0"/>
              <a:t>Average Expected Efficiency          :  43.16%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Achieved Efficiency          :  39.51%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MKT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:  $8.92</a:t>
            </a:r>
          </a:p>
          <a:p>
            <a:r>
              <a:rPr lang="en-US" sz="6400" dirty="0"/>
              <a:t>Average PLAN TGT CM/</a:t>
            </a:r>
            <a:r>
              <a:rPr lang="en-US" sz="6400" dirty="0" err="1"/>
              <a:t>DZn</a:t>
            </a:r>
            <a:r>
              <a:rPr lang="en-US" sz="6400" dirty="0"/>
              <a:t>            :  $12.68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Average SEW CM/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DZn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(USED)       :  $16.19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Plan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CM Variance         :  $508.2320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MKT Vs Used CM Variance              :  $982.4476 M</a:t>
            </a:r>
          </a:p>
          <a:p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Vs Used </a:t>
            </a:r>
            <a:r>
              <a:rPr lang="en-US" sz="6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Tgt</a:t>
            </a:r>
            <a:r>
              <a:rPr lang="en-US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CM Variance :  $474.2156 M</a:t>
            </a:r>
          </a:p>
          <a:p>
            <a:endParaRPr lang="en-US" sz="5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6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B039D-C04C-411A-AC1A-87DB24C08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675" y="2108685"/>
            <a:ext cx="5094154" cy="3702881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r>
              <a:rPr lang="en-US" dirty="0">
                <a:hlinkClick r:id="rId2" action="ppaction://hlinkfile"/>
              </a:rPr>
              <a:t>                                        </a:t>
            </a:r>
          </a:p>
        </p:txBody>
      </p:sp>
      <p:sp>
        <p:nvSpPr>
          <p:cNvPr id="6" name="object 7">
            <a:hlinkClick r:id="rId2" action="ppaction://hlinkfile"/>
            <a:extLst>
              <a:ext uri="{FF2B5EF4-FFF2-40B4-BE49-F238E27FC236}">
                <a16:creationId xmlns:a16="http://schemas.microsoft.com/office/drawing/2014/main" id="{6DE06DFF-BE72-4477-8073-7D04FBBEC7FD}"/>
              </a:ext>
            </a:extLst>
          </p:cNvPr>
          <p:cNvSpPr/>
          <p:nvPr/>
        </p:nvSpPr>
        <p:spPr>
          <a:xfrm>
            <a:off x="7385539" y="2715064"/>
            <a:ext cx="3165230" cy="1856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1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2571D8-875E-48B2-90D8-8E30E9A5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21" y="2518409"/>
            <a:ext cx="10353761" cy="201138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CM VARIANCE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F4560-387D-48B4-864A-E15C9EA4A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75" y="805961"/>
            <a:ext cx="3432517" cy="226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5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0068B5D-4AB0-45A9-BAAF-50BC152310C0}"/>
              </a:ext>
            </a:extLst>
          </p:cNvPr>
          <p:cNvSpPr/>
          <p:nvPr/>
        </p:nvSpPr>
        <p:spPr>
          <a:xfrm>
            <a:off x="6330462" y="3429000"/>
            <a:ext cx="5275384" cy="2882118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CM loss in Marketing, less than plan target CM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CM loss in production, less than Marketing CM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CM loss in production, less than plan target CM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Overall CM loss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AFB05B-DD05-4A81-AB3C-25AD4117C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92988"/>
              </p:ext>
            </p:extLst>
          </p:nvPr>
        </p:nvGraphicFramePr>
        <p:xfrm>
          <a:off x="-1" y="0"/>
          <a:ext cx="6096001" cy="33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99CF0CC-7F4E-480A-82AE-800BE3203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311160"/>
              </p:ext>
            </p:extLst>
          </p:nvPr>
        </p:nvGraphicFramePr>
        <p:xfrm>
          <a:off x="6095998" y="1"/>
          <a:ext cx="6096001" cy="33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F41A31-59C8-4ECA-A9FA-95FFBF7A9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453982"/>
              </p:ext>
            </p:extLst>
          </p:nvPr>
        </p:nvGraphicFramePr>
        <p:xfrm>
          <a:off x="0" y="3504614"/>
          <a:ext cx="6330462" cy="33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60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ADA91E-6D40-43FF-9503-54DE5039E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82912"/>
              </p:ext>
            </p:extLst>
          </p:nvPr>
        </p:nvGraphicFramePr>
        <p:xfrm>
          <a:off x="0" y="0"/>
          <a:ext cx="609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AC8A7B-71D9-4EF2-B8F0-18A66018B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886021"/>
              </p:ext>
            </p:extLst>
          </p:nvPr>
        </p:nvGraphicFramePr>
        <p:xfrm>
          <a:off x="6140548" y="0"/>
          <a:ext cx="605145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7BA5FC-7521-4506-9221-ED0ECC7BD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941457"/>
              </p:ext>
            </p:extLst>
          </p:nvPr>
        </p:nvGraphicFramePr>
        <p:xfrm>
          <a:off x="3108960" y="3429000"/>
          <a:ext cx="648520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7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F526B-22A5-4553-9454-6BB0E536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9"/>
            <a:ext cx="12192000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593</TotalTime>
  <Words>1787</Words>
  <Application>Microsoft Office PowerPoint</Application>
  <PresentationFormat>Widescreen</PresentationFormat>
  <Paragraphs>401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Rockwell</vt:lpstr>
      <vt:lpstr>Damask</vt:lpstr>
      <vt:lpstr>3 MONTHS CM ANALYSIS (DEC’18 TO FEB’19) &amp; FEEDBACK REPORT</vt:lpstr>
      <vt:lpstr>DEC’18 TO FEB’19 ALL UNIT DPR SUMMARY</vt:lpstr>
      <vt:lpstr>DEC’18 TO FEB’19 UNIT-01 DPR SUMMARY</vt:lpstr>
      <vt:lpstr>DEC’18 TO FEB’19 UNIT-02 DPR SUMMARY</vt:lpstr>
      <vt:lpstr>DEC’18 TO FEB’19 UNIT-03 DPR SUMMARY</vt:lpstr>
      <vt:lpstr>CM VARIANCE </vt:lpstr>
      <vt:lpstr>PowerPoint Presentation</vt:lpstr>
      <vt:lpstr>PowerPoint Presentation</vt:lpstr>
      <vt:lpstr>PowerPoint Presentation</vt:lpstr>
      <vt:lpstr>BUYER WISE CM VARIANCE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 from Analysis</vt:lpstr>
      <vt:lpstr>Feedback from Analysis </vt:lpstr>
      <vt:lpstr>NECESSITY OF CM BASED TARGET SET-UP</vt:lpstr>
      <vt:lpstr>PRE-ACTIVITIES FOR CM BASED CAPACITY ALLOCATION which we want to do FOR future betterment(Cont.)</vt:lpstr>
      <vt:lpstr>PRE-ACTIVITIES FOR CM BASED CAPACITY ALLOCATION which we want to do FOR future betterment</vt:lpstr>
      <vt:lpstr>Positive outcome from proposed implementation ideas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IE-5</dc:creator>
  <cp:lastModifiedBy>Md. Nahian Mahmud Shaikat</cp:lastModifiedBy>
  <cp:revision>278</cp:revision>
  <dcterms:created xsi:type="dcterms:W3CDTF">2019-04-17T10:40:55Z</dcterms:created>
  <dcterms:modified xsi:type="dcterms:W3CDTF">2019-07-15T02:40:03Z</dcterms:modified>
</cp:coreProperties>
</file>